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b="0" baseline="0" cap="none" i="0" spc="0" strike="noStrike" sz="48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텍스트"/>
          <p:cNvSpPr txBox="1"/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12" name="본문 첫 번째 줄…"/>
          <p:cNvSpPr txBox="1"/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풀로 뒤덮인 사구에서 바라본 해변과 바다"/>
          <p:cNvSpPr/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21" name="제목 텍스트"/>
          <p:cNvSpPr txBox="1"/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pPr/>
            <a:r>
              <a:t>제목 텍스트</a:t>
            </a:r>
          </a:p>
        </p:txBody>
      </p:sp>
      <p:sp>
        <p:nvSpPr>
          <p:cNvPr id="22" name="본문 첫 번째 줄…"/>
          <p:cNvSpPr txBox="1"/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2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가운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제목 텍스트"/>
          <p:cNvSpPr txBox="1"/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3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수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전경에 짧은 울타리를 두고 해안에서 낮게 비행하는 왜가리"/>
          <p:cNvSpPr/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9" name="제목 텍스트"/>
          <p:cNvSpPr txBox="1"/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pPr/>
            <a:r>
              <a:t>제목 텍스트</a:t>
            </a:r>
          </a:p>
        </p:txBody>
      </p:sp>
      <p:sp>
        <p:nvSpPr>
          <p:cNvPr id="40" name="본문 첫 번째 줄…"/>
          <p:cNvSpPr txBox="1"/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- 상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49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 및 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57" name="본문 첫 번째 줄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5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바다로 이어지는 두 언덕 사이의 모랫길"/>
          <p:cNvSpPr/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66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67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6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작은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76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77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제목, 구분점 및 큰 라이브 비디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제목 텍스트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제목 텍스트</a:t>
            </a:r>
          </a:p>
        </p:txBody>
      </p:sp>
      <p:sp>
        <p:nvSpPr>
          <p:cNvPr id="85" name="본문 첫 번째 줄…"/>
          <p:cNvSpPr txBox="1"/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86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구분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본문 첫 번째 줄…"/>
          <p:cNvSpPr txBox="1"/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9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 - 3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바다로 이어지는 두 언덕 사이의 모랫길"/>
          <p:cNvSpPr/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전경에 짧은 울타리를 두고 해안에서 낮게 비행하는 왜가리"/>
          <p:cNvSpPr/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풀로 뒤덮인 사구에서 바라본 해변과 바다"/>
          <p:cNvSpPr/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인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i="1" sz="3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여기에 인용을 입력하십시오.”"/>
          <p:cNvSpPr txBox="1"/>
          <p:nvPr>
            <p:ph type="body" sz="quarter" idx="22"/>
          </p:nvPr>
        </p:nvSpPr>
        <p:spPr>
          <a:xfrm>
            <a:off x="2387600" y="6054141"/>
            <a:ext cx="19621500" cy="871118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“여기에 인용을 입력하십시오.” </a:t>
            </a:r>
          </a:p>
        </p:txBody>
      </p:sp>
      <p:sp>
        <p:nvSpPr>
          <p:cNvPr id="113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사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풀로 뒤덮인 사구에서 바라본 해변과 바다"/>
          <p:cNvSpPr/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빈 페이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슬라이드 번호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텍스트"/>
          <p:cNvSpPr txBox="1"/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제목 텍스트</a:t>
            </a:r>
          </a:p>
        </p:txBody>
      </p:sp>
      <p:sp>
        <p:nvSpPr>
          <p:cNvPr id="3" name="본문 첫 번째 줄…"/>
          <p:cNvSpPr txBox="1"/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본문 첫 번째 줄</a:t>
            </a:r>
          </a:p>
          <a:p>
            <a:pPr lvl="1"/>
            <a:r>
              <a:t>본문 두 번째 줄</a:t>
            </a:r>
          </a:p>
          <a:p>
            <a:pPr lvl="2"/>
            <a:r>
              <a:t>본문 세 번째 줄</a:t>
            </a:r>
          </a:p>
          <a:p>
            <a:pPr lvl="3"/>
            <a:r>
              <a:t>본문 네 번째 줄</a:t>
            </a:r>
          </a:p>
          <a:p>
            <a:pPr lvl="4"/>
            <a:r>
              <a:t>본문 다섯 번째 줄</a:t>
            </a:r>
          </a:p>
        </p:txBody>
      </p:sp>
      <p:sp>
        <p:nvSpPr>
          <p:cNvPr id="4" name="슬라이드 번호"/>
          <p:cNvSpPr txBox="1"/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1200" u="none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b="0" baseline="0" cap="none" i="0" spc="0" strike="noStrike" sz="5200" u="none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38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Молитесь за Ливию"/>
          <p:cNvSpPr txBox="1"/>
          <p:nvPr/>
        </p:nvSpPr>
        <p:spPr>
          <a:xfrm>
            <a:off x="1620082" y="1105032"/>
            <a:ext cx="14506490" cy="24296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Молитесь за Ливию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endParaRPr sz="1200">
              <a:latin typeface="Rubik Light Regular"/>
              <a:ea typeface="Rubik Light Regular"/>
              <a:cs typeface="Rubik Light Regular"/>
              <a:sym typeface="Rubik Light Regular"/>
            </a:endParaRPr>
          </a:p>
        </p:txBody>
      </p:sp>
      <p:sp>
        <p:nvSpPr>
          <p:cNvPr id="140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1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42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Защита христиан и новообращенных…"/>
          <p:cNvSpPr txBox="1"/>
          <p:nvPr/>
        </p:nvSpPr>
        <p:spPr>
          <a:xfrm>
            <a:off x="1585477" y="5308600"/>
            <a:ext cx="15998894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Защита христиан и новообращенных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Исцеление для тех, кто пострадал от насилия и потерь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Еще больше ливийцев встретятся с Иисусом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Мир, примирение и национальное единство</a:t>
            </a:r>
          </a:p>
          <a:p>
            <a:pPr marL="302220" indent="-30222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Справедливость, религиозная свобода и хорошее управление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46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47" name="Молитесь за Мозамбик"/>
          <p:cNvSpPr txBox="1"/>
          <p:nvPr/>
        </p:nvSpPr>
        <p:spPr>
          <a:xfrm>
            <a:off x="1620082" y="1147299"/>
            <a:ext cx="15265414" cy="2192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Молитесь за Мозамбик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4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4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5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Защита христиан, сталкивающихся с насилием, перемещением и отсутствием безопасности…"/>
          <p:cNvSpPr txBox="1"/>
          <p:nvPr/>
        </p:nvSpPr>
        <p:spPr>
          <a:xfrm>
            <a:off x="1646942" y="5308600"/>
            <a:ext cx="21664177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Защита христиан, сталкивающихся с насилием, перемещением и отсутствием безопасности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Исцеление пострадавших от конфликта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Смелость верующих делиться Евангелием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Мир и стабильность в Мозамбике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Мудрость и справедливость для государственных лидеров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5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56" name="Молитесь за Нигерию"/>
          <p:cNvSpPr txBox="1"/>
          <p:nvPr/>
        </p:nvSpPr>
        <p:spPr>
          <a:xfrm>
            <a:off x="1641931" y="1104146"/>
            <a:ext cx="15265415" cy="21927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2220" indent="-302220" defTabSz="457200">
              <a:spcBef>
                <a:spcPts val="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Молитесь за Нигерию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57" name="Защита и поддержка христиан, подвергающихся преследованиям…"/>
          <p:cNvSpPr txBox="1"/>
          <p:nvPr/>
        </p:nvSpPr>
        <p:spPr>
          <a:xfrm>
            <a:off x="1619701" y="5308600"/>
            <a:ext cx="22629161" cy="513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Защита и поддержка христиан, подвергающихся преследованиям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Утешение и исцеление для тех, кто пострадал от насилия и потерь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Свобода и безопасность для похищенных и уязвимых детей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Мудрость и справедливость для государственных лидеров и сил безопасности</a:t>
            </a:r>
          </a:p>
          <a:p>
            <a:pPr marL="304800" indent="-304800" defTabSz="457200">
              <a:lnSpc>
                <a:spcPct val="20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Мир, примирение и надежда по всей Нигерии</a:t>
            </a:r>
          </a:p>
        </p:txBody>
      </p:sp>
      <p:sp>
        <p:nvSpPr>
          <p:cNvPr id="15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5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IMG_5119.PNG" descr="IMG_5119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1" name="IMG_5117.PNG" descr="IMG_5117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62" name="IMG_5120.PNG" descr="IMG_5120.PNG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65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66" name="Молитесь за Пакистан"/>
          <p:cNvSpPr txBox="1"/>
          <p:nvPr/>
        </p:nvSpPr>
        <p:spPr>
          <a:xfrm>
            <a:off x="1598232" y="1125996"/>
            <a:ext cx="15039616" cy="21927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spcBef>
                <a:spcPts val="0"/>
              </a:spcBef>
              <a:defRPr sz="10000">
                <a:solidFill>
                  <a:srgbClr val="FFFFFF"/>
                </a:solidFill>
                <a:latin typeface="Rubik Light Bold"/>
                <a:ea typeface="Rubik Light Bold"/>
                <a:cs typeface="Rubik Light Bold"/>
                <a:sym typeface="Rubik Light Bold"/>
              </a:defRPr>
            </a:pPr>
            <a:r>
              <a:t>Молитесь за Пакистан</a:t>
            </a:r>
            <a:endParaRPr>
              <a:latin typeface="Rubik Light Regular"/>
              <a:ea typeface="Rubik Light Regular"/>
              <a:cs typeface="Rubik Light Regular"/>
              <a:sym typeface="Rubik Light Regular"/>
            </a:endParaRPr>
          </a:p>
          <a:p>
            <a: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pP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67" name="Защита христиан, сталкивающихся с дискриминацией, ложными обвинениями и насилием…"/>
          <p:cNvSpPr txBox="1"/>
          <p:nvPr/>
        </p:nvSpPr>
        <p:spPr>
          <a:xfrm>
            <a:off x="1604434" y="5182146"/>
            <a:ext cx="22629161" cy="568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Защита христиан, сталкивающихся с дискриминацией, ложными обвинениями и насилием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Безопасность и свобода для девочек-христианок, которым грозит похищение, принудительное обращение и эксплуатация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Надежда, обеспечение и справедливость для христианских семей, живущих в нищете и подневольном труде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Исцеление и сила для тех, кто пострадал от преследования, травм и потерь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Смелость государственных лидеров защищать религиозные меньшинства</a:t>
            </a:r>
          </a:p>
        </p:txBody>
      </p:sp>
      <p:sp>
        <p:nvSpPr>
          <p:cNvPr id="168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69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22308">
              <a:srgbClr val="38354A"/>
            </a:gs>
            <a:gs pos="80698">
              <a:srgbClr val="524E6D"/>
            </a:gs>
            <a:gs pos="100000">
              <a:srgbClr val="6D6791"/>
            </a:gs>
          </a:gsLst>
          <a:lin ang="5400000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직사각형"/>
          <p:cNvSpPr/>
          <p:nvPr/>
        </p:nvSpPr>
        <p:spPr>
          <a:xfrm>
            <a:off x="5222" y="32213"/>
            <a:ext cx="1212659" cy="2329539"/>
          </a:xfrm>
          <a:prstGeom prst="rect">
            <a:avLst/>
          </a:prstGeom>
          <a:solidFill>
            <a:srgbClr val="D4A017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pic>
        <p:nvPicPr>
          <p:cNvPr id="172" name="IDOP logo White-01.png" descr="IDOP logo White-01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18279" y="11187945"/>
            <a:ext cx="2659227" cy="1403326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Молитесь за Сирию"/>
          <p:cNvSpPr txBox="1"/>
          <p:nvPr/>
        </p:nvSpPr>
        <p:spPr>
          <a:xfrm>
            <a:off x="1641931" y="1105648"/>
            <a:ext cx="13461334" cy="20149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marL="304800" indent="-304800" defTabSz="457200">
              <a:spcBef>
                <a:spcPts val="1800"/>
              </a:spcBef>
              <a:defRPr sz="10000">
                <a:solidFill>
                  <a:srgbClr val="FFFFFF"/>
                </a:solidFill>
                <a:latin typeface="Rubik Light SemiBold"/>
                <a:ea typeface="Rubik Light SemiBold"/>
                <a:cs typeface="Rubik Light SemiBold"/>
                <a:sym typeface="Rubik Light SemiBold"/>
              </a:defRPr>
            </a:lvl1pPr>
          </a:lstStyle>
          <a:p>
            <a:pPr/>
            <a:r>
              <a:t>Молитесь за Сирию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</p:txBody>
      </p:sp>
      <p:sp>
        <p:nvSpPr>
          <p:cNvPr id="174" name="Сила, надежда и стойкость для христиан, сталкивающихся с неопределенностью и трудностями…"/>
          <p:cNvSpPr txBox="1"/>
          <p:nvPr/>
        </p:nvSpPr>
        <p:spPr>
          <a:xfrm>
            <a:off x="1579034" y="5448300"/>
            <a:ext cx="22629161" cy="4851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Сила, надежда и стойкость для христиан, сталкивающихся с неопределенностью и трудностями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Исцеление и утешение для тех, кто пострадал от насилия, потерь и перемещения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Мир, справедливость и примирение для Сирии и ее народа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Растущее движение ко Христу среди курдов, друзов и других сирийцев</a:t>
            </a:r>
          </a:p>
          <a:p>
            <a:pPr marL="304800" indent="-304800" defTabSz="457200">
              <a:lnSpc>
                <a:spcPct val="150000"/>
              </a:lnSpc>
              <a:spcBef>
                <a:spcPts val="0"/>
              </a:spcBef>
              <a:defRPr sz="37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pPr>
            <a:r>
              <a:t>Божье обеспечение для тех, кто сталкивается с бедностью и постоянными гуманитарными потребностями</a:t>
            </a:r>
          </a:p>
        </p:txBody>
      </p:sp>
      <p:sp>
        <p:nvSpPr>
          <p:cNvPr id="175" name="idop.org"/>
          <p:cNvSpPr txBox="1"/>
          <p:nvPr/>
        </p:nvSpPr>
        <p:spPr>
          <a:xfrm>
            <a:off x="20403700" y="11438749"/>
            <a:ext cx="2557654" cy="901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5300">
                <a:solidFill>
                  <a:srgbClr val="FFFFFF"/>
                </a:solidFill>
                <a:latin typeface="Rubik Light Regular"/>
                <a:ea typeface="Rubik Light Regular"/>
                <a:cs typeface="Rubik Light Regular"/>
                <a:sym typeface="Rubik Light Regular"/>
              </a:defRPr>
            </a:lvl1pPr>
          </a:lstStyle>
          <a:p>
            <a:pPr/>
            <a:r>
              <a:t>idop.org</a:t>
            </a:r>
          </a:p>
        </p:txBody>
      </p:sp>
      <p:pic>
        <p:nvPicPr>
          <p:cNvPr id="176" name="베이지_시리아를_강조한_미니멀_지구본.png" descr="베이지_시리아를_강조한_미니멀_지구본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IMG_5118.PNG" descr="IMG_5118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063299" y="988451"/>
            <a:ext cx="4303115" cy="430311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